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5" r:id="rId1"/>
  </p:sldMasterIdLst>
  <p:notesMasterIdLst>
    <p:notesMasterId r:id="rId12"/>
  </p:notesMasterIdLst>
  <p:sldIdLst>
    <p:sldId id="256" r:id="rId2"/>
    <p:sldId id="264" r:id="rId3"/>
    <p:sldId id="258" r:id="rId4"/>
    <p:sldId id="257" r:id="rId5"/>
    <p:sldId id="259" r:id="rId6"/>
    <p:sldId id="260" r:id="rId7"/>
    <p:sldId id="262" r:id="rId8"/>
    <p:sldId id="261" r:id="rId9"/>
    <p:sldId id="265" r:id="rId10"/>
    <p:sldId id="263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490"/>
  </p:normalViewPr>
  <p:slideViewPr>
    <p:cSldViewPr snapToGrid="0">
      <p:cViewPr>
        <p:scale>
          <a:sx n="120" d="100"/>
          <a:sy n="120" d="100"/>
        </p:scale>
        <p:origin x="144" y="18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A23E99-7A0B-C94C-AE46-E0EDF4ED7F9C}" type="datetimeFigureOut">
              <a:rPr lang="fr-FR" smtClean="0"/>
              <a:t>16/11/2024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D805F3-E3F5-B947-A6B0-29FCB383554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403167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94506B-EC66-FF40-A2F0-29879BD5238E}" type="datetime1">
              <a:rPr lang="fr-FR" smtClean="0"/>
              <a:t>16/11/2024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43568-64EB-9E4B-A748-BFB44407318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905199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71E30-BBE7-A846-B298-5D855ADB7B0E}" type="datetime1">
              <a:rPr lang="fr-FR" smtClean="0"/>
              <a:t>16/11/2024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43568-64EB-9E4B-A748-BFB44407318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53630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F78DC-40B9-6C40-AFAD-494B2D5D3885}" type="datetime1">
              <a:rPr lang="fr-FR" smtClean="0"/>
              <a:t>16/11/2024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43568-64EB-9E4B-A748-BFB44407318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674889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0F396-1C9D-5043-AB28-D6BCDA7B9117}" type="datetime1">
              <a:rPr lang="fr-FR" smtClean="0"/>
              <a:t>16/11/2024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43568-64EB-9E4B-A748-BFB44407318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738009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E39D6-6048-E84A-B04C-242380F2CD61}" type="datetime1">
              <a:rPr lang="fr-FR" smtClean="0"/>
              <a:t>16/11/2024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43568-64EB-9E4B-A748-BFB44407318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531331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55E04-A67F-3C49-9D9D-1B87892678F5}" type="datetime1">
              <a:rPr lang="fr-FR" smtClean="0"/>
              <a:t>16/11/2024</a:t>
            </a:fld>
            <a:endParaRPr lang="fr-FR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43568-64EB-9E4B-A748-BFB44407318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869870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430B6F-7E2A-4743-9D83-34CD8D481820}" type="datetime1">
              <a:rPr lang="fr-FR" smtClean="0"/>
              <a:t>16/11/2024</a:t>
            </a:fld>
            <a:endParaRPr lang="fr-FR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43568-64EB-9E4B-A748-BFB44407318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20660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1631F5-FB4F-054D-AB8D-91A2C694DE0E}" type="datetime1">
              <a:rPr lang="fr-FR" smtClean="0"/>
              <a:t>16/11/2024</a:t>
            </a:fld>
            <a:endParaRPr lang="fr-FR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43568-64EB-9E4B-A748-BFB44407318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99578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98027-AB24-EA4B-B47D-1087CD281343}" type="datetime1">
              <a:rPr lang="fr-FR" smtClean="0"/>
              <a:t>16/11/2024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43568-64EB-9E4B-A748-BFB44407318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112639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12EDB3-2F2F-C442-8367-24B602E97E41}" type="datetime1">
              <a:rPr lang="fr-FR" smtClean="0"/>
              <a:t>16/11/2024</a:t>
            </a:fld>
            <a:endParaRPr lang="fr-FR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43568-64EB-9E4B-A748-BFB44407318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538489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5E15D4-B506-6C48-9B0C-488EF296A621}" type="datetime1">
              <a:rPr lang="fr-FR" smtClean="0"/>
              <a:t>16/11/2024</a:t>
            </a:fld>
            <a:endParaRPr lang="fr-FR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fr-FR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43568-64EB-9E4B-A748-BFB44407318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297900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3565904A-EA29-5849-8271-CC59C9CE90C2}" type="datetime1">
              <a:rPr lang="fr-FR" smtClean="0"/>
              <a:t>16/11/2024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19943568-64EB-9E4B-A748-BFB44407318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333233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25D5C296-F4B1-4AE5-8EEB-9FEB7ED177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Image d’une partie d’une table et de tubes de test périodiques">
            <a:extLst>
              <a:ext uri="{FF2B5EF4-FFF2-40B4-BE49-F238E27FC236}">
                <a16:creationId xmlns:a16="http://schemas.microsoft.com/office/drawing/2014/main" id="{AC44FC24-26ED-C1C6-126A-600D69A7E0F0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t="31137" r="-1" b="12598"/>
          <a:stretch/>
        </p:blipFill>
        <p:spPr>
          <a:xfrm>
            <a:off x="20" y="-1"/>
            <a:ext cx="12188932" cy="685800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9C1ACE66-194D-48C4-A14A-6933B3528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61999"/>
            <a:ext cx="4642228" cy="5334001"/>
          </a:xfrm>
          <a:prstGeom prst="rect">
            <a:avLst/>
          </a:prstGeom>
          <a:solidFill>
            <a:schemeClr val="accent1">
              <a:lumMod val="50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A957B46-BAAA-E700-2671-1629A47594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6" y="1298448"/>
            <a:ext cx="3804965" cy="3255264"/>
          </a:xfrm>
        </p:spPr>
        <p:txBody>
          <a:bodyPr>
            <a:normAutofit/>
          </a:bodyPr>
          <a:lstStyle/>
          <a:p>
            <a:r>
              <a:rPr lang="fr-FR" sz="5000" dirty="0"/>
              <a:t>Bases de données et Requêtes SQL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A69BE021-A52E-DEDA-CAF9-D4845628EF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467" y="4670246"/>
            <a:ext cx="3685069" cy="914400"/>
          </a:xfrm>
        </p:spPr>
        <p:txBody>
          <a:bodyPr>
            <a:normAutofit/>
          </a:bodyPr>
          <a:lstStyle/>
          <a:p>
            <a:r>
              <a:rPr lang="fr-FR" dirty="0"/>
              <a:t>Romain RAMAT 11/11/2024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25B886A-7ED1-4B77-819B-76ACBEFB0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BC0DE0A-9CD8-9A4C-D746-273CDAC8FD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43568-64EB-9E4B-A748-BFB444073187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133122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01B0FE9-FDDB-8438-59DF-ABE531F5F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Conclusion</a:t>
            </a:r>
            <a:br>
              <a:rPr lang="fr-FR" dirty="0"/>
            </a:br>
            <a:r>
              <a:rPr lang="fr-FR" dirty="0"/>
              <a:t>Les commandes clés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92E6803-275E-5342-4C92-15354A433C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 anchorCtr="0"/>
          <a:lstStyle/>
          <a:p>
            <a:r>
              <a:rPr lang="fr-FR" dirty="0"/>
              <a:t>SELECT Colonne FROM Table WHERE Lignes </a:t>
            </a:r>
          </a:p>
          <a:p>
            <a:r>
              <a:rPr lang="fr-FR" dirty="0"/>
              <a:t>JOIN Table2 ON Table1.Clé_étranger = Table2.Clé_primaire </a:t>
            </a:r>
          </a:p>
          <a:p>
            <a:r>
              <a:rPr lang="fr-FR" dirty="0"/>
              <a:t>AS pour renommer une colonne</a:t>
            </a:r>
          </a:p>
          <a:p>
            <a:r>
              <a:rPr lang="fr-FR" dirty="0"/>
              <a:t>GROUP BY pour regrouper</a:t>
            </a:r>
          </a:p>
          <a:p>
            <a:r>
              <a:rPr lang="fr-FR" dirty="0"/>
              <a:t>ORDER BY pour classer en Croissant ASC ou Décroissant DESC</a:t>
            </a:r>
          </a:p>
          <a:p>
            <a:r>
              <a:rPr lang="fr-FR" dirty="0"/>
              <a:t>LIMIT pour limiter les retours</a:t>
            </a:r>
          </a:p>
          <a:p>
            <a:r>
              <a:rPr lang="fr-FR" dirty="0"/>
              <a:t>COUNT pour compter les lignes</a:t>
            </a:r>
          </a:p>
          <a:p>
            <a:r>
              <a:rPr lang="fr-FR" dirty="0"/>
              <a:t>ROUND pour arrondir</a:t>
            </a:r>
          </a:p>
          <a:p>
            <a:r>
              <a:rPr lang="fr-FR" dirty="0"/>
              <a:t>AVG pour moyenner</a:t>
            </a:r>
          </a:p>
          <a:p>
            <a:r>
              <a:rPr lang="fr-FR" dirty="0"/>
              <a:t>HAVING pour filtrer les agrégations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9874BCA3-3E6A-C03B-5DAC-1A009EC5AB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3785" y="3149548"/>
            <a:ext cx="3703118" cy="2835200"/>
          </a:xfrm>
          <a:prstGeom prst="rect">
            <a:avLst/>
          </a:prstGeom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7B8EEF4-8761-DC92-D643-A872EC517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43568-64EB-9E4B-A748-BFB444073187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893153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9904E9F-48BE-7C8E-05A2-642BC1AB6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Sommaire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BD86E9E-B2DC-590A-5187-D1FB62C02C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Dictionnaire des données</a:t>
            </a:r>
          </a:p>
          <a:p>
            <a:r>
              <a:rPr lang="fr-FR" dirty="0"/>
              <a:t>Schéma Relationnel</a:t>
            </a:r>
          </a:p>
          <a:p>
            <a:r>
              <a:rPr lang="fr-FR" dirty="0"/>
              <a:t>La requête SQL</a:t>
            </a:r>
          </a:p>
          <a:p>
            <a:r>
              <a:rPr lang="fr-FR" dirty="0"/>
              <a:t>Les bases de données</a:t>
            </a:r>
          </a:p>
          <a:p>
            <a:r>
              <a:rPr lang="fr-FR" dirty="0"/>
              <a:t>L’importation des données</a:t>
            </a:r>
          </a:p>
          <a:p>
            <a:r>
              <a:rPr lang="fr-FR" dirty="0"/>
              <a:t>Les requêtes SQL</a:t>
            </a:r>
          </a:p>
          <a:p>
            <a:r>
              <a:rPr lang="fr-FR" dirty="0"/>
              <a:t>Conclusion les commandes clés</a:t>
            </a:r>
          </a:p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17EB3A2-FDFE-A78C-B49C-C49DEE239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43568-64EB-9E4B-A748-BFB444073187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413766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EA14A7-2B46-0539-700E-4CE2E3A397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Dictionnaires des données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48682B4-F813-351C-80BA-7B9A5B4C06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45701" y="315626"/>
            <a:ext cx="7315200" cy="3108802"/>
          </a:xfrm>
        </p:spPr>
        <p:txBody>
          <a:bodyPr/>
          <a:lstStyle/>
          <a:p>
            <a:pPr marL="0" indent="0">
              <a:buNone/>
            </a:pPr>
            <a:r>
              <a:rPr lang="fr-FR" dirty="0"/>
              <a:t>Complétudes du dictionnaire des données avec 3 types de données :</a:t>
            </a:r>
          </a:p>
          <a:p>
            <a:pPr marL="845820" lvl="1" indent="-342900">
              <a:buFont typeface="Symbol" pitchFamily="2" charset="2"/>
              <a:buChar char=""/>
            </a:pPr>
            <a:r>
              <a:rPr lang="fr-FR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INT pour les valeurs numériques intégrales</a:t>
            </a:r>
          </a:p>
          <a:p>
            <a:pPr marL="845820" lvl="1" indent="-342900">
              <a:buFont typeface="Symbol" pitchFamily="2" charset="2"/>
              <a:buChar char=""/>
            </a:pPr>
            <a:r>
              <a:rPr lang="fr-FR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VARCHAR pour les valeurs à textes variables</a:t>
            </a:r>
          </a:p>
          <a:p>
            <a:pPr marL="845820" lvl="1" indent="-342900">
              <a:buFont typeface="Symbol" pitchFamily="2" charset="2"/>
              <a:buChar char=""/>
            </a:pPr>
            <a:r>
              <a:rPr lang="fr-FR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CHAR pour les valeurs à caractères fixes</a:t>
            </a:r>
          </a:p>
          <a:p>
            <a:pPr marL="45720" indent="0">
              <a:buNone/>
            </a:pPr>
            <a:r>
              <a:rPr lang="fr-FR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Respect de l’ordre des colonnes au regard des fichiers csv.</a:t>
            </a:r>
          </a:p>
          <a:p>
            <a:pPr marL="0" indent="0">
              <a:buNone/>
            </a:pPr>
            <a:r>
              <a:rPr lang="fr-FR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Identification des contraintes avec :</a:t>
            </a:r>
          </a:p>
          <a:p>
            <a:pPr lvl="1"/>
            <a:r>
              <a:rPr lang="fr-FR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clés primaires par tables </a:t>
            </a:r>
          </a:p>
          <a:p>
            <a:pPr lvl="1"/>
            <a:r>
              <a:rPr lang="fr-FR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clé étrangère dans la table </a:t>
            </a:r>
            <a:r>
              <a:rPr lang="fr-FR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Contrat.csv</a:t>
            </a:r>
            <a:r>
              <a:rPr lang="fr-FR" dirty="0">
                <a:effectLst/>
              </a:rPr>
              <a:t> </a:t>
            </a:r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12288465-D4E1-1201-8ABC-22D158A010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3261" y="3517655"/>
            <a:ext cx="6721708" cy="1649308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7FD09F0D-0541-D9DF-6E51-691001E996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3261" y="5405052"/>
            <a:ext cx="6689146" cy="878909"/>
          </a:xfrm>
          <a:prstGeom prst="rect">
            <a:avLst/>
          </a:prstGeom>
        </p:spPr>
      </p:pic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02C9384-7283-7CC4-07DF-F101EA64D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43568-64EB-9E4B-A748-BFB444073187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821975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9211D87-AC3A-B41D-0BAB-9C41C8C04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Schéma Relationnel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B31FF7E-694D-2ECE-9DB7-9892F11B22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33556" y="728184"/>
            <a:ext cx="7315200" cy="2200368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fr-FR" sz="2200" dirty="0">
                <a:latin typeface="Times New Roman" panose="02020603050405020304" pitchFamily="18" charset="0"/>
              </a:rPr>
              <a:t>Mise à jour du Schéma Relationnel à l’aide de SQL Power Architect, </a:t>
            </a:r>
          </a:p>
          <a:p>
            <a:pPr lvl="1"/>
            <a:r>
              <a:rPr lang="fr-FR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2 entités (Contrat / </a:t>
            </a:r>
            <a:r>
              <a:rPr lang="fr-FR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Region</a:t>
            </a:r>
            <a:r>
              <a:rPr lang="fr-FR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)</a:t>
            </a:r>
          </a:p>
          <a:p>
            <a:pPr lvl="1"/>
            <a:r>
              <a:rPr lang="fr-FR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Complétudes des attributs</a:t>
            </a:r>
          </a:p>
          <a:p>
            <a:pPr lvl="1"/>
            <a:r>
              <a:rPr lang="fr-FR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Précision des clés Primaires</a:t>
            </a:r>
          </a:p>
          <a:p>
            <a:pPr lvl="1"/>
            <a:r>
              <a:rPr lang="fr-FR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Ajout des contraintes</a:t>
            </a:r>
          </a:p>
          <a:p>
            <a:pPr lvl="2"/>
            <a:r>
              <a:rPr lang="fr-FR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Précision  si une valeur peut être nulle (absence de valeur) ou non.</a:t>
            </a:r>
          </a:p>
          <a:p>
            <a:pPr lvl="2"/>
            <a:r>
              <a:rPr lang="fr-FR" dirty="0">
                <a:latin typeface="Times New Roman" panose="02020603050405020304" pitchFamily="18" charset="0"/>
                <a:ea typeface="Times New Roman" panose="02020603050405020304" pitchFamily="18" charset="0"/>
              </a:rPr>
              <a:t>Si une donnée est limitée à un nombre de caractère</a:t>
            </a:r>
            <a:endParaRPr lang="fr-FR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4633E0D8-F6F4-6603-8F84-7EE620DE1668}"/>
              </a:ext>
            </a:extLst>
          </p:cNvPr>
          <p:cNvSpPr txBox="1"/>
          <p:nvPr/>
        </p:nvSpPr>
        <p:spPr>
          <a:xfrm>
            <a:off x="3015670" y="-226285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/>
          </a:p>
        </p:txBody>
      </p:sp>
      <p:pic>
        <p:nvPicPr>
          <p:cNvPr id="16" name="Image 15" descr="Une image contenant texte, capture d’écran, Police, reçu&#10;&#10;Description générée automatiquement">
            <a:extLst>
              <a:ext uri="{FF2B5EF4-FFF2-40B4-BE49-F238E27FC236}">
                <a16:creationId xmlns:a16="http://schemas.microsoft.com/office/drawing/2014/main" id="{F47AEEEB-12A4-F72A-FD70-E85C912844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3556" y="3296402"/>
            <a:ext cx="7902635" cy="2304064"/>
          </a:xfrm>
          <a:prstGeom prst="rect">
            <a:avLst/>
          </a:prstGeom>
        </p:spPr>
      </p:pic>
      <p:graphicFrame>
        <p:nvGraphicFramePr>
          <p:cNvPr id="9" name="Tableau 8">
            <a:extLst>
              <a:ext uri="{FF2B5EF4-FFF2-40B4-BE49-F238E27FC236}">
                <a16:creationId xmlns:a16="http://schemas.microsoft.com/office/drawing/2014/main" id="{4F29ECF0-1B71-A926-FABC-E7F1F57028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4297589"/>
              </p:ext>
            </p:extLst>
          </p:nvPr>
        </p:nvGraphicFramePr>
        <p:xfrm>
          <a:off x="131716" y="4238369"/>
          <a:ext cx="1702675" cy="1651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2675">
                  <a:extLst>
                    <a:ext uri="{9D8B030D-6E8A-4147-A177-3AD203B41FA5}">
                      <a16:colId xmlns:a16="http://schemas.microsoft.com/office/drawing/2014/main" val="182715412"/>
                    </a:ext>
                  </a:extLst>
                </a:gridCol>
              </a:tblGrid>
              <a:tr h="21149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/>
                        <a:t>Entité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34674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dirty="0"/>
                        <a:t>Clé Primaire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34665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sz="1800" dirty="0"/>
                        <a:t>Attributs 1</a:t>
                      </a:r>
                    </a:p>
                    <a:p>
                      <a:pPr algn="ctr"/>
                      <a:r>
                        <a:rPr lang="fr-FR" sz="1800" dirty="0"/>
                        <a:t>Attributs 2</a:t>
                      </a:r>
                    </a:p>
                    <a:p>
                      <a:pPr algn="ctr"/>
                      <a:r>
                        <a:rPr lang="fr-FR" sz="1800" dirty="0"/>
                        <a:t>….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9794853"/>
                  </a:ext>
                </a:extLst>
              </a:tr>
            </a:tbl>
          </a:graphicData>
        </a:graphic>
      </p:graphicFrame>
      <p:sp>
        <p:nvSpPr>
          <p:cNvPr id="10" name="ZoneTexte 9">
            <a:extLst>
              <a:ext uri="{FF2B5EF4-FFF2-40B4-BE49-F238E27FC236}">
                <a16:creationId xmlns:a16="http://schemas.microsoft.com/office/drawing/2014/main" id="{0E36BFD0-6E57-376C-8AA4-529DAC72F6B8}"/>
              </a:ext>
            </a:extLst>
          </p:cNvPr>
          <p:cNvSpPr txBox="1"/>
          <p:nvPr/>
        </p:nvSpPr>
        <p:spPr>
          <a:xfrm>
            <a:off x="1922776" y="4879203"/>
            <a:ext cx="1398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Association</a:t>
            </a:r>
          </a:p>
        </p:txBody>
      </p: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04BEF253-8EDB-6F78-F0FD-7861994AABF0}"/>
              </a:ext>
            </a:extLst>
          </p:cNvPr>
          <p:cNvCxnSpPr>
            <a:cxnSpLocks/>
          </p:cNvCxnSpPr>
          <p:nvPr/>
        </p:nvCxnSpPr>
        <p:spPr>
          <a:xfrm>
            <a:off x="1834391" y="5279372"/>
            <a:ext cx="1460269" cy="0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4" name="Espace réservé du numéro de diapositive 13">
            <a:extLst>
              <a:ext uri="{FF2B5EF4-FFF2-40B4-BE49-F238E27FC236}">
                <a16:creationId xmlns:a16="http://schemas.microsoft.com/office/drawing/2014/main" id="{D625450E-2F1D-332D-CD4C-0A7E2B847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43568-64EB-9E4B-A748-BFB444073187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623328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82AF126-A132-7B9F-543B-4BDF20ED11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La requête SQL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5C3332A-C83B-4FCE-3852-83E16A30E0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61575" y="567547"/>
            <a:ext cx="7315200" cy="1669027"/>
          </a:xfrm>
        </p:spPr>
        <p:txBody>
          <a:bodyPr/>
          <a:lstStyle/>
          <a:p>
            <a:r>
              <a:rPr lang="fr-FR" dirty="0"/>
              <a:t>Génération de la requête SQL à l’aide de SQL Power Architect.</a:t>
            </a:r>
          </a:p>
          <a:p>
            <a:r>
              <a:rPr lang="fr-FR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 noter une adaptation du script pour générer la clé étrangère qui n’était pas intégrée dans le script de création de table.</a:t>
            </a:r>
            <a:endParaRPr lang="fr-FR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fr-FR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0C36950B-91D2-E8B6-0D29-B8594931F10E}"/>
              </a:ext>
            </a:extLst>
          </p:cNvPr>
          <p:cNvSpPr txBox="1"/>
          <p:nvPr/>
        </p:nvSpPr>
        <p:spPr>
          <a:xfrm>
            <a:off x="3782770" y="1853514"/>
            <a:ext cx="6872810" cy="49628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CREATE TABLE REGION (</a:t>
            </a:r>
            <a:endParaRPr lang="fr-FR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US" sz="105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              </a:t>
            </a:r>
            <a:r>
              <a:rPr lang="en-US" sz="105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Code_dep_code_commune</a:t>
            </a:r>
            <a:r>
              <a:rPr lang="en-US" sz="105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VARCHAR NOT NULL,</a:t>
            </a:r>
            <a:endParaRPr lang="fr-FR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US" sz="105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              </a:t>
            </a:r>
            <a:r>
              <a:rPr lang="en-US" sz="105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regCode</a:t>
            </a:r>
            <a:r>
              <a:rPr lang="en-US" sz="105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INT NOT NULL,</a:t>
            </a:r>
            <a:endParaRPr lang="fr-FR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US" sz="105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              </a:t>
            </a:r>
            <a:r>
              <a:rPr lang="en-US" sz="105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regNom</a:t>
            </a:r>
            <a:r>
              <a:rPr lang="en-US" sz="105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VARCHAR NOT NULL,</a:t>
            </a:r>
            <a:endParaRPr lang="fr-FR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US" sz="105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              </a:t>
            </a:r>
            <a:r>
              <a:rPr lang="en-US" sz="105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acaNom</a:t>
            </a:r>
            <a:r>
              <a:rPr lang="en-US" sz="105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VARCHAR NOT NULL,</a:t>
            </a:r>
            <a:endParaRPr lang="fr-FR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US" sz="105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              </a:t>
            </a:r>
            <a:r>
              <a:rPr lang="en-US" sz="105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depNom</a:t>
            </a:r>
            <a:r>
              <a:rPr lang="en-US" sz="105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VARCHAR NOT NULL,</a:t>
            </a:r>
            <a:endParaRPr lang="fr-FR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US" sz="105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              </a:t>
            </a:r>
            <a:r>
              <a:rPr lang="en-US" sz="105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comNomMajCourt</a:t>
            </a:r>
            <a:r>
              <a:rPr lang="en-US" sz="105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VARCHAR NOT NULL,</a:t>
            </a:r>
            <a:endParaRPr lang="fr-FR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US" sz="105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              </a:t>
            </a:r>
            <a:r>
              <a:rPr lang="en-US" sz="105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depCode</a:t>
            </a:r>
            <a:r>
              <a:rPr lang="en-US" sz="105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VARCHAR NOT NULL,</a:t>
            </a:r>
            <a:endParaRPr lang="fr-FR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US" sz="105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              </a:t>
            </a:r>
            <a:r>
              <a:rPr lang="en-US" sz="105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depNomNum</a:t>
            </a:r>
            <a:r>
              <a:rPr lang="en-US" sz="105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VARCHAR NOT NULL,</a:t>
            </a:r>
            <a:endParaRPr lang="fr-FR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US" sz="105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              PRIMARY KEY (</a:t>
            </a:r>
            <a:r>
              <a:rPr lang="en-US" sz="105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Code_dep_code_commune</a:t>
            </a:r>
            <a:r>
              <a:rPr lang="en-US" sz="105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)</a:t>
            </a:r>
            <a:endParaRPr lang="fr-FR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US" sz="105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);</a:t>
            </a:r>
            <a:endParaRPr lang="fr-FR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US" sz="105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fr-FR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US" sz="105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CREATE TABLE CONTRAT (</a:t>
            </a:r>
            <a:endParaRPr lang="fr-FR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US" sz="105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              </a:t>
            </a:r>
            <a:r>
              <a:rPr lang="en-US" sz="105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Contrat_ID</a:t>
            </a:r>
            <a:r>
              <a:rPr lang="en-US" sz="105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INT NOT NULL,</a:t>
            </a:r>
            <a:endParaRPr lang="fr-FR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US" sz="105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              </a:t>
            </a:r>
            <a:r>
              <a:rPr lang="en-US" sz="105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no_Voie</a:t>
            </a:r>
            <a:r>
              <a:rPr lang="en-US" sz="105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INT,</a:t>
            </a:r>
            <a:endParaRPr lang="fr-FR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US" sz="105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              B_T_Q CHAR(1),</a:t>
            </a:r>
            <a:endParaRPr lang="fr-FR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US" sz="105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              </a:t>
            </a:r>
            <a:r>
              <a:rPr lang="fr-FR" sz="105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Type_de_voie</a:t>
            </a:r>
            <a:r>
              <a:rPr lang="fr-FR" sz="105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VARCHAR,</a:t>
            </a:r>
            <a:endParaRPr lang="fr-FR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fr-FR" sz="105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              Voie VARCHAR NOT NULL,</a:t>
            </a:r>
            <a:endParaRPr lang="fr-FR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fr-FR" sz="105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              </a:t>
            </a:r>
            <a:r>
              <a:rPr lang="fr-FR" sz="105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Code_dep_code_commune</a:t>
            </a:r>
            <a:r>
              <a:rPr lang="fr-FR" sz="105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VARCHAR NOT NULL,</a:t>
            </a:r>
            <a:endParaRPr lang="fr-FR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fr-FR" sz="105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              </a:t>
            </a:r>
            <a:r>
              <a:rPr lang="en-US" sz="105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code_Postal</a:t>
            </a:r>
            <a:r>
              <a:rPr lang="en-US" sz="105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INT NOT NULL,</a:t>
            </a:r>
            <a:endParaRPr lang="fr-FR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US" sz="105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              surface INT NOT NULL,</a:t>
            </a:r>
            <a:endParaRPr lang="fr-FR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US" sz="105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              </a:t>
            </a:r>
            <a:r>
              <a:rPr lang="en-US" sz="105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typeLocal</a:t>
            </a:r>
            <a:r>
              <a:rPr lang="en-US" sz="105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VARCHAR NOT NULL,</a:t>
            </a:r>
            <a:endParaRPr lang="fr-FR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US" sz="105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              occupation VARCHAR NOT NULL,</a:t>
            </a:r>
            <a:endParaRPr lang="fr-FR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US" sz="105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              </a:t>
            </a:r>
            <a:r>
              <a:rPr lang="en-US" sz="105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typeContrat</a:t>
            </a:r>
            <a:r>
              <a:rPr lang="en-US" sz="105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VARCHAR NOT NULL,</a:t>
            </a:r>
            <a:endParaRPr lang="fr-FR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US" sz="105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              </a:t>
            </a:r>
            <a:r>
              <a:rPr lang="en-US" sz="105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formule</a:t>
            </a:r>
            <a:r>
              <a:rPr lang="en-US" sz="105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VARCHAR NOT NULL,</a:t>
            </a:r>
            <a:endParaRPr lang="fr-FR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US" sz="105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              </a:t>
            </a:r>
            <a:r>
              <a:rPr lang="en-US" sz="105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valeurDeclareBien</a:t>
            </a:r>
            <a:r>
              <a:rPr lang="en-US" sz="105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VARCHAR NOT NULL,</a:t>
            </a:r>
            <a:endParaRPr lang="fr-FR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US" sz="105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              </a:t>
            </a:r>
            <a:r>
              <a:rPr lang="en-US" sz="105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prixCotisationMensuel</a:t>
            </a:r>
            <a:r>
              <a:rPr lang="en-US" sz="105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INT NOT NULL,</a:t>
            </a:r>
            <a:endParaRPr lang="fr-FR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US" sz="105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              PRIMARY KEY (</a:t>
            </a:r>
            <a:r>
              <a:rPr lang="en-US" sz="105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Contrat_ID</a:t>
            </a:r>
            <a:r>
              <a:rPr lang="en-US" sz="105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)</a:t>
            </a:r>
            <a:endParaRPr lang="fr-FR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US" sz="105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	  </a:t>
            </a:r>
            <a:r>
              <a:rPr lang="fr-FR" sz="105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FOREIGN KEY (</a:t>
            </a:r>
            <a:r>
              <a:rPr lang="fr-FR" sz="105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Code_dep_code_commune</a:t>
            </a:r>
            <a:r>
              <a:rPr lang="fr-FR" sz="105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) REFERENCES REGION (</a:t>
            </a:r>
            <a:r>
              <a:rPr lang="fr-FR" sz="105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Code_dep_code_commune</a:t>
            </a:r>
            <a:r>
              <a:rPr lang="fr-FR" sz="105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)</a:t>
            </a:r>
            <a:endParaRPr lang="fr-FR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fr-FR" sz="105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);</a:t>
            </a:r>
            <a:endParaRPr lang="fr-FR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6" name="Accolade fermante 5">
            <a:extLst>
              <a:ext uri="{FF2B5EF4-FFF2-40B4-BE49-F238E27FC236}">
                <a16:creationId xmlns:a16="http://schemas.microsoft.com/office/drawing/2014/main" id="{40DDF0DD-F466-F86C-0F12-89C2FDB22655}"/>
              </a:ext>
            </a:extLst>
          </p:cNvPr>
          <p:cNvSpPr/>
          <p:nvPr/>
        </p:nvSpPr>
        <p:spPr>
          <a:xfrm>
            <a:off x="7945395" y="1853514"/>
            <a:ext cx="333632" cy="1729945"/>
          </a:xfrm>
          <a:prstGeom prst="righ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Accolade fermante 6">
            <a:extLst>
              <a:ext uri="{FF2B5EF4-FFF2-40B4-BE49-F238E27FC236}">
                <a16:creationId xmlns:a16="http://schemas.microsoft.com/office/drawing/2014/main" id="{5022041B-27D2-3E1C-1667-2227E6A3213F}"/>
              </a:ext>
            </a:extLst>
          </p:cNvPr>
          <p:cNvSpPr/>
          <p:nvPr/>
        </p:nvSpPr>
        <p:spPr>
          <a:xfrm>
            <a:off x="10130419" y="3682315"/>
            <a:ext cx="236900" cy="2907678"/>
          </a:xfrm>
          <a:prstGeom prst="righ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BBBDFB6B-0796-D90B-002A-0B3ACEEB85BB}"/>
              </a:ext>
            </a:extLst>
          </p:cNvPr>
          <p:cNvSpPr txBox="1"/>
          <p:nvPr/>
        </p:nvSpPr>
        <p:spPr>
          <a:xfrm>
            <a:off x="8331991" y="2533820"/>
            <a:ext cx="1622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Table Région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22A848A3-DB50-C936-5C99-A4F984403BA0}"/>
              </a:ext>
            </a:extLst>
          </p:cNvPr>
          <p:cNvSpPr txBox="1"/>
          <p:nvPr/>
        </p:nvSpPr>
        <p:spPr>
          <a:xfrm>
            <a:off x="10316290" y="4951488"/>
            <a:ext cx="1622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Table Contrat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4C814643-0F73-78D3-6394-EC67378088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49" y="6112759"/>
            <a:ext cx="604677" cy="426153"/>
          </a:xfrm>
          <a:prstGeom prst="rect">
            <a:avLst/>
          </a:prstGeom>
        </p:spPr>
      </p:pic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C25CFE58-2B56-CE26-3930-B711C649A2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43568-64EB-9E4B-A748-BFB444073187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893479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9E477C3-0E49-A1E3-8933-DB133E9925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bases de données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A86432F-0581-7854-80AF-05424209E4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 anchorCtr="0"/>
          <a:lstStyle/>
          <a:p>
            <a:r>
              <a:rPr lang="fr-FR" dirty="0"/>
              <a:t>Sous SQLite Studio:</a:t>
            </a:r>
          </a:p>
          <a:p>
            <a:pPr lvl="1"/>
            <a:r>
              <a:rPr lang="fr-FR" dirty="0"/>
              <a:t>Création d’une base de données « Projet 3.db »</a:t>
            </a:r>
          </a:p>
          <a:p>
            <a:pPr lvl="1"/>
            <a:r>
              <a:rPr lang="fr-FR" dirty="0"/>
              <a:t>Reprise du script SQL pour la création successive des deux tables : REGION puis  CONTRAT</a:t>
            </a:r>
          </a:p>
          <a:p>
            <a:pPr lvl="1"/>
            <a:endParaRPr lang="fr-FR" dirty="0"/>
          </a:p>
        </p:txBody>
      </p:sp>
      <p:pic>
        <p:nvPicPr>
          <p:cNvPr id="8" name="Image 7" descr="Une image contenant capture d’écran, texte, logiciel&#10;&#10;Description générée automatiquement">
            <a:extLst>
              <a:ext uri="{FF2B5EF4-FFF2-40B4-BE49-F238E27FC236}">
                <a16:creationId xmlns:a16="http://schemas.microsoft.com/office/drawing/2014/main" id="{EF87495F-745B-A424-F39C-618443A11A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9523" y="2491634"/>
            <a:ext cx="7772400" cy="2112724"/>
          </a:xfrm>
          <a:prstGeom prst="rect">
            <a:avLst/>
          </a:prstGeom>
        </p:spPr>
      </p:pic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3CEE591A-6FE5-CEEC-2995-E206C7391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43568-64EB-9E4B-A748-BFB444073187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314696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3EEAD16-D0AF-6AC9-8636-8E5E485D1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Importation des données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87ACA5A-816D-387C-21A9-D7500C175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07484" y="765254"/>
            <a:ext cx="7315200" cy="5120640"/>
          </a:xfrm>
        </p:spPr>
        <p:txBody>
          <a:bodyPr anchor="t" anchorCtr="0"/>
          <a:lstStyle/>
          <a:p>
            <a:r>
              <a:rPr lang="fr-FR" dirty="0"/>
              <a:t>Importation des deux fichiers csv (comma-</a:t>
            </a:r>
            <a:r>
              <a:rPr lang="fr-FR" dirty="0" err="1"/>
              <a:t>separated</a:t>
            </a:r>
            <a:r>
              <a:rPr lang="fr-FR" dirty="0"/>
              <a:t> Values) à l’aide d’</a:t>
            </a:r>
            <a:r>
              <a:rPr lang="fr-FR" dirty="0" err="1"/>
              <a:t>SQLIte</a:t>
            </a:r>
            <a:r>
              <a:rPr lang="fr-FR" dirty="0"/>
              <a:t> Studio</a:t>
            </a:r>
          </a:p>
        </p:txBody>
      </p:sp>
      <p:pic>
        <p:nvPicPr>
          <p:cNvPr id="4" name="Image 3" descr="Une image contenant texte, logiciel, Icône d’ordinateur, Page web&#10;&#10;Description générée automatiquement">
            <a:extLst>
              <a:ext uri="{FF2B5EF4-FFF2-40B4-BE49-F238E27FC236}">
                <a16:creationId xmlns:a16="http://schemas.microsoft.com/office/drawing/2014/main" id="{61F68224-D79D-0EFA-1C76-6A63332A93C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5591" y="1517742"/>
            <a:ext cx="2947482" cy="1838010"/>
          </a:xfrm>
          <a:prstGeom prst="rect">
            <a:avLst/>
          </a:prstGeom>
        </p:spPr>
      </p:pic>
      <p:pic>
        <p:nvPicPr>
          <p:cNvPr id="5" name="Image 4" descr="Une image contenant texte, capture d’écran, logiciel&#10;&#10;Description générée automatiquement">
            <a:extLst>
              <a:ext uri="{FF2B5EF4-FFF2-40B4-BE49-F238E27FC236}">
                <a16:creationId xmlns:a16="http://schemas.microsoft.com/office/drawing/2014/main" id="{80A64624-7194-A58B-5033-3A2F58D28FA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8878" y="4107604"/>
            <a:ext cx="3637358" cy="1778290"/>
          </a:xfrm>
          <a:prstGeom prst="rect">
            <a:avLst/>
          </a:prstGeom>
        </p:spPr>
      </p:pic>
      <p:pic>
        <p:nvPicPr>
          <p:cNvPr id="6" name="Image 5" descr="Une image contenant capture d’écran, logiciel, texte&#10;&#10;Description générée automatiquement">
            <a:extLst>
              <a:ext uri="{FF2B5EF4-FFF2-40B4-BE49-F238E27FC236}">
                <a16:creationId xmlns:a16="http://schemas.microsoft.com/office/drawing/2014/main" id="{75675289-3FD1-5BE0-B9DD-C7CED7251A6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1902" y="4107604"/>
            <a:ext cx="3886448" cy="1778290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283F4483-F867-5070-467F-2CBCCF354483}"/>
              </a:ext>
            </a:extLst>
          </p:cNvPr>
          <p:cNvSpPr txBox="1"/>
          <p:nvPr/>
        </p:nvSpPr>
        <p:spPr>
          <a:xfrm>
            <a:off x="4748348" y="3601773"/>
            <a:ext cx="1964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CONTRAT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201C7B23-3F62-8840-21B1-74D768AB8D7C}"/>
              </a:ext>
            </a:extLst>
          </p:cNvPr>
          <p:cNvSpPr txBox="1"/>
          <p:nvPr/>
        </p:nvSpPr>
        <p:spPr>
          <a:xfrm>
            <a:off x="9157959" y="3738272"/>
            <a:ext cx="1964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REGION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A2A2A4FC-3CA3-7262-426B-17367D0552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24080" y="1719369"/>
            <a:ext cx="1013941" cy="1013941"/>
          </a:xfrm>
          <a:prstGeom prst="rect">
            <a:avLst/>
          </a:prstGeom>
        </p:spPr>
      </p:pic>
      <p:sp>
        <p:nvSpPr>
          <p:cNvPr id="10" name="Flèche vers la droite 9">
            <a:extLst>
              <a:ext uri="{FF2B5EF4-FFF2-40B4-BE49-F238E27FC236}">
                <a16:creationId xmlns:a16="http://schemas.microsoft.com/office/drawing/2014/main" id="{E06F3D4C-3355-998B-EDD9-1065E05797D1}"/>
              </a:ext>
            </a:extLst>
          </p:cNvPr>
          <p:cNvSpPr/>
          <p:nvPr/>
        </p:nvSpPr>
        <p:spPr>
          <a:xfrm>
            <a:off x="7320156" y="2095018"/>
            <a:ext cx="1090752" cy="52086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51E42994-6F59-8304-61FD-AA635FED78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43568-64EB-9E4B-A748-BFB444073187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58915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49F52A7-2F9C-E978-65CF-DCF4812DDE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requêtes SQL partie 1</a:t>
            </a:r>
          </a:p>
        </p:txBody>
      </p:sp>
      <p:pic>
        <p:nvPicPr>
          <p:cNvPr id="10" name="Espace réservé du contenu 9" descr="Une image contenant texte, capture d’écran, Police, nombre&#10;&#10;Description générée automatiquement">
            <a:extLst>
              <a:ext uri="{FF2B5EF4-FFF2-40B4-BE49-F238E27FC236}">
                <a16:creationId xmlns:a16="http://schemas.microsoft.com/office/drawing/2014/main" id="{54DE2184-124C-1635-19C2-AB9D54F86C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59480" y="663947"/>
            <a:ext cx="3589703" cy="2142431"/>
          </a:xfrm>
        </p:spPr>
      </p:pic>
      <p:pic>
        <p:nvPicPr>
          <p:cNvPr id="12" name="Image 11" descr="Une image contenant texte, capture d’écran, Police, nombre&#10;&#10;Description générée automatiquement">
            <a:extLst>
              <a:ext uri="{FF2B5EF4-FFF2-40B4-BE49-F238E27FC236}">
                <a16:creationId xmlns:a16="http://schemas.microsoft.com/office/drawing/2014/main" id="{D0D34866-EE31-4785-D6BE-04014E9AF6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4968" y="2946807"/>
            <a:ext cx="3618726" cy="1951395"/>
          </a:xfrm>
          <a:prstGeom prst="rect">
            <a:avLst/>
          </a:prstGeom>
        </p:spPr>
      </p:pic>
      <p:sp>
        <p:nvSpPr>
          <p:cNvPr id="13" name="Espace réservé du numéro de diapositive 12">
            <a:extLst>
              <a:ext uri="{FF2B5EF4-FFF2-40B4-BE49-F238E27FC236}">
                <a16:creationId xmlns:a16="http://schemas.microsoft.com/office/drawing/2014/main" id="{0F8315B9-6073-628C-E594-4A183C368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43568-64EB-9E4B-A748-BFB444073187}" type="slidenum">
              <a:rPr lang="fr-FR" smtClean="0"/>
              <a:t>8</a:t>
            </a:fld>
            <a:endParaRPr lang="fr-FR"/>
          </a:p>
        </p:txBody>
      </p:sp>
      <p:pic>
        <p:nvPicPr>
          <p:cNvPr id="15" name="Image 14" descr="Une image contenant texte, capture d’écran, nombre, Police&#10;&#10;Description générée automatiquement">
            <a:extLst>
              <a:ext uri="{FF2B5EF4-FFF2-40B4-BE49-F238E27FC236}">
                <a16:creationId xmlns:a16="http://schemas.microsoft.com/office/drawing/2014/main" id="{088F9AAC-74CE-06AD-F015-1B779186F9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9611" y="696399"/>
            <a:ext cx="3559909" cy="2356734"/>
          </a:xfrm>
          <a:prstGeom prst="rect">
            <a:avLst/>
          </a:prstGeom>
        </p:spPr>
      </p:pic>
      <p:pic>
        <p:nvPicPr>
          <p:cNvPr id="17" name="Image 16" descr="Une image contenant texte, capture d’écran, Police, ligne&#10;&#10;Description générée automatiquement">
            <a:extLst>
              <a:ext uri="{FF2B5EF4-FFF2-40B4-BE49-F238E27FC236}">
                <a16:creationId xmlns:a16="http://schemas.microsoft.com/office/drawing/2014/main" id="{B44FA790-188E-0641-7792-6D9BDA08C4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08261" y="3209379"/>
            <a:ext cx="3521259" cy="1468727"/>
          </a:xfrm>
          <a:prstGeom prst="rect">
            <a:avLst/>
          </a:prstGeom>
        </p:spPr>
      </p:pic>
      <p:pic>
        <p:nvPicPr>
          <p:cNvPr id="19" name="Image 18" descr="Une image contenant texte, capture d’écran, Police, ligne&#10;&#10;Description générée automatiquement">
            <a:extLst>
              <a:ext uri="{FF2B5EF4-FFF2-40B4-BE49-F238E27FC236}">
                <a16:creationId xmlns:a16="http://schemas.microsoft.com/office/drawing/2014/main" id="{B219EB04-35FC-21F7-36D9-3C9D58AE05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65261" y="5038631"/>
            <a:ext cx="3498433" cy="1181447"/>
          </a:xfrm>
          <a:prstGeom prst="rect">
            <a:avLst/>
          </a:prstGeom>
        </p:spPr>
      </p:pic>
      <p:pic>
        <p:nvPicPr>
          <p:cNvPr id="20" name="Espace réservé du contenu 5" descr="Une image contenant texte, capture d’écran, Police, nombre&#10;&#10;Description générée automatiquement">
            <a:extLst>
              <a:ext uri="{FF2B5EF4-FFF2-40B4-BE49-F238E27FC236}">
                <a16:creationId xmlns:a16="http://schemas.microsoft.com/office/drawing/2014/main" id="{2FF40B5C-BC8F-6F0F-CF53-FCC95BA56C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27153" y="4848717"/>
            <a:ext cx="3498433" cy="1609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8917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BC7FFD1-4CCC-9695-BA6E-E9DB4FBC7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requêtes SQL partie 2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7CC7745-5F12-AFCE-26DD-50379ACBD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43568-64EB-9E4B-A748-BFB444073187}" type="slidenum">
              <a:rPr lang="fr-FR" smtClean="0"/>
              <a:t>9</a:t>
            </a:fld>
            <a:endParaRPr lang="fr-FR"/>
          </a:p>
        </p:txBody>
      </p:sp>
      <p:pic>
        <p:nvPicPr>
          <p:cNvPr id="8" name="Image 7" descr="Une image contenant texte, capture d’écran, Police, nombre&#10;&#10;Description générée automatiquement">
            <a:extLst>
              <a:ext uri="{FF2B5EF4-FFF2-40B4-BE49-F238E27FC236}">
                <a16:creationId xmlns:a16="http://schemas.microsoft.com/office/drawing/2014/main" id="{F90820F5-1B49-92AA-3B00-DF17EE84B2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65431"/>
            <a:ext cx="3449872" cy="1556061"/>
          </a:xfrm>
          <a:prstGeom prst="rect">
            <a:avLst/>
          </a:prstGeom>
        </p:spPr>
      </p:pic>
      <p:pic>
        <p:nvPicPr>
          <p:cNvPr id="14" name="Image 13" descr="Une image contenant texte, capture d’écran, Police, nombre&#10;&#10;Description générée automatiquement">
            <a:extLst>
              <a:ext uri="{FF2B5EF4-FFF2-40B4-BE49-F238E27FC236}">
                <a16:creationId xmlns:a16="http://schemas.microsoft.com/office/drawing/2014/main" id="{7E74F791-CDC3-114B-B966-8738A0CE55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2953" y="369266"/>
            <a:ext cx="3449872" cy="2025253"/>
          </a:xfrm>
          <a:prstGeom prst="rect">
            <a:avLst/>
          </a:prstGeom>
        </p:spPr>
      </p:pic>
      <p:pic>
        <p:nvPicPr>
          <p:cNvPr id="16" name="Image 15" descr="Une image contenant texte, capture d’écran, Police, nombre&#10;&#10;Description générée automatiquement">
            <a:extLst>
              <a:ext uri="{FF2B5EF4-FFF2-40B4-BE49-F238E27FC236}">
                <a16:creationId xmlns:a16="http://schemas.microsoft.com/office/drawing/2014/main" id="{A959591B-DA9D-D683-8CD2-18E0C60A92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6935" y="2505668"/>
            <a:ext cx="3449871" cy="1443713"/>
          </a:xfrm>
          <a:prstGeom prst="rect">
            <a:avLst/>
          </a:prstGeom>
        </p:spPr>
      </p:pic>
      <p:pic>
        <p:nvPicPr>
          <p:cNvPr id="18" name="Image 17" descr="Une image contenant texte, capture d’écran, nombre, logiciel&#10;&#10;Description générée automatiquement">
            <a:extLst>
              <a:ext uri="{FF2B5EF4-FFF2-40B4-BE49-F238E27FC236}">
                <a16:creationId xmlns:a16="http://schemas.microsoft.com/office/drawing/2014/main" id="{037601D4-7338-9D17-6B9B-B2095F4486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67395" y="4089919"/>
            <a:ext cx="3370810" cy="2407255"/>
          </a:xfrm>
          <a:prstGeom prst="rect">
            <a:avLst/>
          </a:prstGeom>
        </p:spPr>
      </p:pic>
      <p:pic>
        <p:nvPicPr>
          <p:cNvPr id="20" name="Image 19" descr="Une image contenant texte, capture d’écran, nombre, Police&#10;&#10;Description générée automatiquement">
            <a:extLst>
              <a:ext uri="{FF2B5EF4-FFF2-40B4-BE49-F238E27FC236}">
                <a16:creationId xmlns:a16="http://schemas.microsoft.com/office/drawing/2014/main" id="{9577D345-6FF4-AECA-8CF2-B510601A46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29358" y="363097"/>
            <a:ext cx="3443196" cy="2533422"/>
          </a:xfrm>
          <a:prstGeom prst="rect">
            <a:avLst/>
          </a:prstGeom>
        </p:spPr>
      </p:pic>
      <p:pic>
        <p:nvPicPr>
          <p:cNvPr id="22" name="Image 21" descr="Une image contenant texte, capture d’écran, Police, nombre&#10;&#10;Description générée automatiquement">
            <a:extLst>
              <a:ext uri="{FF2B5EF4-FFF2-40B4-BE49-F238E27FC236}">
                <a16:creationId xmlns:a16="http://schemas.microsoft.com/office/drawing/2014/main" id="{F42FD813-56F2-B17A-858C-3F94FCFC307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29358" y="3217933"/>
            <a:ext cx="3509922" cy="2507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44634"/>
      </p:ext>
    </p:extLst>
  </p:cSld>
  <p:clrMapOvr>
    <a:masterClrMapping/>
  </p:clrMapOvr>
</p:sld>
</file>

<file path=ppt/theme/theme1.xml><?xml version="1.0" encoding="utf-8"?>
<a:theme xmlns:a="http://schemas.openxmlformats.org/drawingml/2006/main" name="Cadre">
  <a:themeElements>
    <a:clrScheme name="Cadr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Cadr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Cad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Frame</Template>
  <TotalTime>804</TotalTime>
  <Words>548</Words>
  <Application>Microsoft Macintosh PowerPoint</Application>
  <PresentationFormat>Grand écran</PresentationFormat>
  <Paragraphs>99</Paragraphs>
  <Slides>10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10</vt:i4>
      </vt:variant>
    </vt:vector>
  </HeadingPairs>
  <TitlesOfParts>
    <vt:vector size="16" baseType="lpstr">
      <vt:lpstr>Aptos</vt:lpstr>
      <vt:lpstr>Corbel</vt:lpstr>
      <vt:lpstr>Symbol</vt:lpstr>
      <vt:lpstr>Times New Roman</vt:lpstr>
      <vt:lpstr>Wingdings 2</vt:lpstr>
      <vt:lpstr>Cadre</vt:lpstr>
      <vt:lpstr>Bases de données et Requêtes SQL</vt:lpstr>
      <vt:lpstr>Sommaire</vt:lpstr>
      <vt:lpstr>Dictionnaires des données</vt:lpstr>
      <vt:lpstr>Schéma Relationnel</vt:lpstr>
      <vt:lpstr>La requête SQL</vt:lpstr>
      <vt:lpstr>Les bases de données</vt:lpstr>
      <vt:lpstr>Importation des données</vt:lpstr>
      <vt:lpstr>Les requêtes SQL partie 1</vt:lpstr>
      <vt:lpstr>Les requêtes SQL partie 2</vt:lpstr>
      <vt:lpstr>Conclusion Les commandes clés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Romain RAMAT</dc:creator>
  <cp:lastModifiedBy>Romain RAMAT</cp:lastModifiedBy>
  <cp:revision>5</cp:revision>
  <cp:lastPrinted>2024-11-15T23:21:07Z</cp:lastPrinted>
  <dcterms:created xsi:type="dcterms:W3CDTF">2024-11-11T11:46:41Z</dcterms:created>
  <dcterms:modified xsi:type="dcterms:W3CDTF">2024-11-15T23:39:12Z</dcterms:modified>
</cp:coreProperties>
</file>